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74" r:id="rId1"/>
    <p:sldMasterId id="2147483675" r:id="rId2"/>
    <p:sldMasterId id="2147483676" r:id="rId3"/>
  </p:sldMasterIdLst>
  <p:notesMasterIdLst>
    <p:notesMasterId r:id="rId21"/>
  </p:notesMasterIdLst>
  <p:sldIdLst>
    <p:sldId id="283" r:id="rId4"/>
    <p:sldId id="266" r:id="rId5"/>
    <p:sldId id="267" r:id="rId6"/>
    <p:sldId id="285" r:id="rId7"/>
    <p:sldId id="286" r:id="rId8"/>
    <p:sldId id="292" r:id="rId9"/>
    <p:sldId id="258" r:id="rId10"/>
    <p:sldId id="271" r:id="rId11"/>
    <p:sldId id="269" r:id="rId12"/>
    <p:sldId id="289" r:id="rId13"/>
    <p:sldId id="268" r:id="rId14"/>
    <p:sldId id="287" r:id="rId15"/>
    <p:sldId id="290" r:id="rId16"/>
    <p:sldId id="284" r:id="rId17"/>
    <p:sldId id="270" r:id="rId18"/>
    <p:sldId id="293" r:id="rId19"/>
    <p:sldId id="259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anose="02000000000000000000" pitchFamily="2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Semibold" panose="020B0702040204020203" pitchFamily="34" charset="0"/>
      <p:bold r:id="rId40"/>
      <p:boldItalic r:id="rId41"/>
    </p:embeddedFont>
    <p:embeddedFont>
      <p:font typeface="Segoe UI Semilight" panose="020B0402040204020203" pitchFamily="34" charset="0"/>
      <p:regular r:id="rId42"/>
      <p: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80D8"/>
    <a:srgbClr val="E9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47D94-BA99-4812-B06A-C36074859DC1}" v="112" dt="2022-02-15T14:02:42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007" autoAdjust="0"/>
  </p:normalViewPr>
  <p:slideViewPr>
    <p:cSldViewPr snapToGrid="0">
      <p:cViewPr varScale="1">
        <p:scale>
          <a:sx n="147" d="100"/>
          <a:sy n="147" d="100"/>
        </p:scale>
        <p:origin x="220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7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octopus.com/docs/packaging-applications/build-servers/github-actions" TargetMode="External"/><Relationship Id="rId3" Type="http://schemas.openxmlformats.org/officeDocument/2006/relationships/hyperlink" Target="https://octopus.com/docs/packaging-applications/build-servers/appveyor" TargetMode="External"/><Relationship Id="rId7" Type="http://schemas.openxmlformats.org/officeDocument/2006/relationships/hyperlink" Target="https://octopus.com/docs/packaging-applications/build-servers/continua-ci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ctopus.com/docs/packaging-applications/build-servers/bitbucket-pipelines" TargetMode="External"/><Relationship Id="rId5" Type="http://schemas.openxmlformats.org/officeDocument/2006/relationships/hyperlink" Target="https://octopus.com/docs/packaging-applications/build-servers/bamboo" TargetMode="External"/><Relationship Id="rId10" Type="http://schemas.openxmlformats.org/officeDocument/2006/relationships/hyperlink" Target="https://octopus.com/docs/packaging-applications/build-servers/teamcity" TargetMode="External"/><Relationship Id="rId4" Type="http://schemas.openxmlformats.org/officeDocument/2006/relationships/hyperlink" Target="https://octopus.com/docs/packaging-applications/build-servers/tfs-azure-devops" TargetMode="External"/><Relationship Id="rId9" Type="http://schemas.openxmlformats.org/officeDocument/2006/relationships/hyperlink" Target="https://octopus.com/docs/packaging-applications/build-servers/jenkin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642d4edd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642d4edd7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74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710F-B155-4731-AC44-C5E6F0ADD88E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398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67dc59e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67dc59e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9060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67dc59e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67dc59e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b="0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With </a:t>
            </a:r>
            <a:r>
              <a:rPr lang="en-GB" b="1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release management </a:t>
            </a:r>
            <a:r>
              <a:rPr lang="en-GB" b="0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you can easily audit or see where you are with certain versions of your software.  What version is your Dev environment run versus Production?</a:t>
            </a:r>
          </a:p>
          <a:p>
            <a:pPr algn="l"/>
            <a:r>
              <a:rPr lang="en-GB" b="0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Octopus Deploy can help to simplify the </a:t>
            </a:r>
            <a:r>
              <a:rPr lang="en-GB" b="1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deployment </a:t>
            </a:r>
            <a:r>
              <a:rPr lang="en-GB" b="0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of your software.  If you have a bunch of steps and things you need to do before each deployment, or even after deployment, Octopus Deploy can help you automate that.</a:t>
            </a:r>
          </a:p>
          <a:p>
            <a:pPr algn="l"/>
            <a:r>
              <a:rPr lang="en-GB" b="0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It can also support deployment patterns such as rolling, blue/green, canary, multi-tenancy and beyond.</a:t>
            </a:r>
          </a:p>
          <a:p>
            <a:pPr algn="l"/>
            <a:r>
              <a:rPr lang="en-GB" b="0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The </a:t>
            </a:r>
            <a:r>
              <a:rPr lang="en-GB" b="1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runbooks </a:t>
            </a:r>
            <a:r>
              <a:rPr lang="en-GB" b="0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capabilities gives you control over your infrastructure and applications.  You can set up runbooks for routine maintenance or have them deploy or destroy infrastructure.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67dc59e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67dc59e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923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11181D"/>
                </a:solidFill>
                <a:effectLst/>
                <a:latin typeface="Roboto" panose="02000000000000000000" pitchFamily="2" charset="0"/>
                <a:hlinkClick r:id="rId3"/>
              </a:rPr>
              <a:t>AppVeyor</a:t>
            </a:r>
            <a:endParaRPr lang="en-GB" b="0" i="0" dirty="0">
              <a:solidFill>
                <a:srgbClr val="11181D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1181D"/>
                </a:solidFill>
                <a:effectLst/>
                <a:latin typeface="Roboto" panose="02000000000000000000" pitchFamily="2" charset="0"/>
                <a:hlinkClick r:id="rId4"/>
              </a:rPr>
              <a:t>Azure DevOps &amp; Team Foundation Server</a:t>
            </a:r>
            <a:endParaRPr lang="en-GB" b="0" i="0" dirty="0">
              <a:solidFill>
                <a:srgbClr val="11181D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1181D"/>
                </a:solidFill>
                <a:effectLst/>
                <a:latin typeface="Roboto" panose="02000000000000000000" pitchFamily="2" charset="0"/>
                <a:hlinkClick r:id="rId5"/>
              </a:rPr>
              <a:t>Bamboo</a:t>
            </a:r>
            <a:endParaRPr lang="en-GB" b="0" i="0" dirty="0">
              <a:solidFill>
                <a:srgbClr val="11181D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11181D"/>
                </a:solidFill>
                <a:effectLst/>
                <a:latin typeface="Roboto" panose="02000000000000000000" pitchFamily="2" charset="0"/>
                <a:hlinkClick r:id="rId6"/>
              </a:rPr>
              <a:t>BitBucket</a:t>
            </a:r>
            <a:r>
              <a:rPr lang="en-GB" b="0" i="0" u="none" strike="noStrike" dirty="0">
                <a:solidFill>
                  <a:srgbClr val="11181D"/>
                </a:solidFill>
                <a:effectLst/>
                <a:latin typeface="Roboto" panose="02000000000000000000" pitchFamily="2" charset="0"/>
                <a:hlinkClick r:id="rId6"/>
              </a:rPr>
              <a:t> Pipelines</a:t>
            </a:r>
            <a:endParaRPr lang="en-GB" b="0" i="0" dirty="0">
              <a:solidFill>
                <a:srgbClr val="11181D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1181D"/>
                </a:solidFill>
                <a:effectLst/>
                <a:latin typeface="Roboto" panose="02000000000000000000" pitchFamily="2" charset="0"/>
                <a:hlinkClick r:id="rId7"/>
              </a:rPr>
              <a:t>Continua CI</a:t>
            </a:r>
            <a:endParaRPr lang="en-GB" b="0" i="0" dirty="0">
              <a:solidFill>
                <a:srgbClr val="11181D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11181D"/>
                </a:solidFill>
                <a:effectLst/>
                <a:latin typeface="Roboto" panose="02000000000000000000" pitchFamily="2" charset="0"/>
                <a:hlinkClick r:id="rId8"/>
              </a:rPr>
              <a:t>Github</a:t>
            </a:r>
            <a:r>
              <a:rPr lang="en-GB" b="0" i="0" u="none" strike="noStrike" dirty="0">
                <a:solidFill>
                  <a:srgbClr val="11181D"/>
                </a:solidFill>
                <a:effectLst/>
                <a:latin typeface="Roboto" panose="02000000000000000000" pitchFamily="2" charset="0"/>
                <a:hlinkClick r:id="rId8"/>
              </a:rPr>
              <a:t> Actions</a:t>
            </a:r>
            <a:endParaRPr lang="en-GB" b="0" i="0" dirty="0">
              <a:solidFill>
                <a:srgbClr val="11181D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1181D"/>
                </a:solidFill>
                <a:effectLst/>
                <a:latin typeface="Roboto" panose="02000000000000000000" pitchFamily="2" charset="0"/>
                <a:hlinkClick r:id="rId9"/>
              </a:rPr>
              <a:t>Jenkins</a:t>
            </a:r>
            <a:endParaRPr lang="en-GB" b="0" i="0" dirty="0">
              <a:solidFill>
                <a:srgbClr val="11181D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1181D"/>
                </a:solidFill>
                <a:effectLst/>
                <a:latin typeface="Roboto" panose="02000000000000000000" pitchFamily="2" charset="0"/>
                <a:hlinkClick r:id="rId10"/>
              </a:rPr>
              <a:t>TeamCity</a:t>
            </a:r>
            <a:endParaRPr lang="en-GB" b="0" i="0" dirty="0">
              <a:solidFill>
                <a:srgbClr val="11181D"/>
              </a:solidFill>
              <a:effectLst/>
              <a:latin typeface="Roboto" panose="02000000000000000000" pitchFamily="2" charset="0"/>
            </a:endParaRPr>
          </a:p>
          <a:p>
            <a:r>
              <a:rPr lang="en-GB" dirty="0"/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681162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6948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5d7291e2b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5d7291e2b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lue">
  <p:cSld name="TITLE_1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218325" y="0"/>
            <a:ext cx="511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/>
          </p:nvPr>
        </p:nvSpPr>
        <p:spPr>
          <a:xfrm>
            <a:off x="713376" y="729125"/>
            <a:ext cx="4133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 Medium"/>
              <a:buNone/>
              <a:defRPr sz="3300"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13375" y="2781725"/>
            <a:ext cx="413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13375" y="3139750"/>
            <a:ext cx="40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311700" y="1447175"/>
            <a:ext cx="8520600" cy="3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311700" y="874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651" y="4501700"/>
            <a:ext cx="429650" cy="44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99221-5886-46EB-933A-ACD0BEF267AB}"/>
              </a:ext>
            </a:extLst>
          </p:cNvPr>
          <p:cNvSpPr txBox="1"/>
          <p:nvPr userDrawn="1"/>
        </p:nvSpPr>
        <p:spPr>
          <a:xfrm>
            <a:off x="6605649" y="4666640"/>
            <a:ext cx="2312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0D80D8"/>
                </a:solidFill>
                <a:latin typeface="+mn-lt"/>
              </a:rPr>
              <a:t>Sarah Lean </a:t>
            </a:r>
            <a:r>
              <a:rPr lang="en-GB" sz="1100" b="0" i="0" dirty="0">
                <a:solidFill>
                  <a:srgbClr val="0D80D8"/>
                </a:solidFill>
                <a:effectLst/>
                <a:latin typeface="+mn-lt"/>
              </a:rPr>
              <a:t>| @Techielass</a:t>
            </a:r>
            <a:endParaRPr lang="en-GB" sz="1100" dirty="0">
              <a:solidFill>
                <a:srgbClr val="0D80D8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lue" type="title">
  <p:cSld name="TITLE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/>
          <p:nvPr/>
        </p:nvSpPr>
        <p:spPr>
          <a:xfrm>
            <a:off x="218325" y="0"/>
            <a:ext cx="511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713376" y="729125"/>
            <a:ext cx="4133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 Medium"/>
              <a:buNone/>
              <a:defRPr sz="3300"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713375" y="2781725"/>
            <a:ext cx="413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2"/>
          </p:nvPr>
        </p:nvSpPr>
        <p:spPr>
          <a:xfrm>
            <a:off x="713375" y="3139750"/>
            <a:ext cx="40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lue 1">
  <p:cSld name="TITLE_2">
    <p:bg>
      <p:bgPr>
        <a:solidFill>
          <a:schemeClr val="accen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651" y="4501700"/>
            <a:ext cx="429650" cy="4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Green">
  <p:cSld name="TITLE_1">
    <p:bg>
      <p:bgPr>
        <a:solidFill>
          <a:schemeClr val="accen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77" name="Google Shape;7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651" y="4501700"/>
            <a:ext cx="429650" cy="4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Azure">
  <p:cSld name="TITLE_1_1">
    <p:bg>
      <p:bgPr>
        <a:solidFill>
          <a:schemeClr val="accent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651" y="4501700"/>
            <a:ext cx="429650" cy="4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Yellow">
  <p:cSld name="TITLE_1_1_1">
    <p:bg>
      <p:bgPr>
        <a:solidFill>
          <a:schemeClr val="accent4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85" name="Google Shape;8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651" y="4501700"/>
            <a:ext cx="429650" cy="4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Purple">
  <p:cSld name="TITLE_1_1_1_1">
    <p:bg>
      <p:bgPr>
        <a:solidFill>
          <a:schemeClr val="accent5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89" name="Google Shape;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651" y="4501700"/>
            <a:ext cx="429650" cy="4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 idx="2"/>
          </p:nvPr>
        </p:nvSpPr>
        <p:spPr>
          <a:xfrm>
            <a:off x="311700" y="874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651" y="4501700"/>
            <a:ext cx="429650" cy="44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3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 1 1">
  <p:cSld name="ONE_COLUMN_TEXT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body" idx="1"/>
          </p:nvPr>
        </p:nvSpPr>
        <p:spPr>
          <a:xfrm>
            <a:off x="390000" y="1377600"/>
            <a:ext cx="4202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390000" y="445025"/>
            <a:ext cx="4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2"/>
          </p:nvPr>
        </p:nvSpPr>
        <p:spPr>
          <a:xfrm>
            <a:off x="390000" y="874475"/>
            <a:ext cx="4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651" y="4501700"/>
            <a:ext cx="429650" cy="4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Empty">
  <p:cSld name="BLANK_1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74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649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4592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1519239"/>
            <a:ext cx="3121486" cy="830997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0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2651657"/>
            <a:ext cx="3121819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384" indent="0">
              <a:buNone/>
              <a:defRPr/>
            </a:lvl2pPr>
            <a:lvl3pPr marL="342769" indent="0">
              <a:buNone/>
              <a:defRPr/>
            </a:lvl3pPr>
            <a:lvl4pPr marL="496301" indent="0">
              <a:buNone/>
              <a:defRPr/>
            </a:lvl4pPr>
            <a:lvl5pPr marL="64150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000502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0366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5091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6A966EA-4730-614B-96EC-028B86BA3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1334489"/>
            <a:ext cx="8263890" cy="12095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801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6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274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7" y="165284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100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44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5" b="0" i="0" u="none" strike="noStrike" kern="1200" cap="none" spc="0" normalizeH="0" baseline="0" noProof="0">
                <a:ln>
                  <a:noFill/>
                </a:ln>
                <a:solidFill>
                  <a:srgbClr val="EBEBEB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7186E-5BF9-4D2A-9CCD-C9A524A1019C}"/>
              </a:ext>
            </a:extLst>
          </p:cNvPr>
          <p:cNvSpPr txBox="1"/>
          <p:nvPr userDrawn="1"/>
        </p:nvSpPr>
        <p:spPr>
          <a:xfrm>
            <a:off x="8060635" y="4920537"/>
            <a:ext cx="1252331" cy="32547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750">
                <a:solidFill>
                  <a:srgbClr val="C00000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615091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1" y="354387"/>
            <a:ext cx="1001755" cy="1427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511" y="1899336"/>
            <a:ext cx="4071702" cy="1344828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529" strike="noStrike" spc="-37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849" y="3262585"/>
            <a:ext cx="4060046" cy="543185"/>
          </a:xfrm>
          <a:prstGeom prst="rect">
            <a:avLst/>
          </a:prstGeom>
        </p:spPr>
        <p:txBody>
          <a:bodyPr/>
          <a:lstStyle>
            <a:lvl1pPr>
              <a:defRPr sz="1324">
                <a:solidFill>
                  <a:srgbClr val="000000"/>
                </a:solidFill>
              </a:defRPr>
            </a:lvl1pPr>
            <a:lvl2pPr>
              <a:defRPr sz="1324">
                <a:solidFill>
                  <a:srgbClr val="000000"/>
                </a:solidFill>
              </a:defRPr>
            </a:lvl2pPr>
            <a:lvl3pPr>
              <a:defRPr sz="1029"/>
            </a:lvl3pPr>
            <a:lvl4pPr>
              <a:defRPr sz="1029"/>
            </a:lvl4pPr>
            <a:lvl5pPr>
              <a:defRPr sz="772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4583926" y="0"/>
            <a:ext cx="4560074" cy="51435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3926" y="0"/>
            <a:ext cx="4560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347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1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"/>
            <a:ext cx="9144000" cy="4907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bk object 17"/>
          <p:cNvSpPr/>
          <p:nvPr userDrawn="1"/>
        </p:nvSpPr>
        <p:spPr>
          <a:xfrm>
            <a:off x="0" y="4873467"/>
            <a:ext cx="9144000" cy="270034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TextBox 8"/>
          <p:cNvSpPr txBox="1"/>
          <p:nvPr userDrawn="1"/>
        </p:nvSpPr>
        <p:spPr>
          <a:xfrm>
            <a:off x="5458507" y="4943381"/>
            <a:ext cx="3194003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25" b="0" i="0" kern="0" spc="-15" baseline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825" b="0" i="0" kern="0" spc="-15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825" b="0" i="0" kern="0" spc="-15" baseline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825" b="0" i="0" kern="0" spc="-15" baseline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18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inar.octopus.app/app#/Spaces-222" TargetMode="External"/><Relationship Id="rId2" Type="http://schemas.openxmlformats.org/officeDocument/2006/relationships/hyperlink" Target="https://github.com/OctopusSamples/OctoPetShop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ctrTitle"/>
          </p:nvPr>
        </p:nvSpPr>
        <p:spPr>
          <a:xfrm>
            <a:off x="713375" y="729125"/>
            <a:ext cx="5298000" cy="19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Getting Started with Octopus Deploy</a:t>
            </a:r>
            <a:endParaRPr sz="2300" i="1"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2"/>
          </p:nvPr>
        </p:nvSpPr>
        <p:spPr>
          <a:xfrm>
            <a:off x="746374" y="3399725"/>
            <a:ext cx="4987675" cy="11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 b="1" dirty="0"/>
            </a:br>
            <a:br>
              <a:rPr lang="en" sz="1600" b="1" dirty="0"/>
            </a:b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FE2B2-7C60-4904-8CEE-05E763313C45}"/>
              </a:ext>
            </a:extLst>
          </p:cNvPr>
          <p:cNvSpPr txBox="1"/>
          <p:nvPr/>
        </p:nvSpPr>
        <p:spPr>
          <a:xfrm>
            <a:off x="746374" y="3477943"/>
            <a:ext cx="3904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Sarah Lean</a:t>
            </a:r>
          </a:p>
          <a:p>
            <a:r>
              <a:rPr lang="en-GB" sz="2000" dirty="0">
                <a:solidFill>
                  <a:schemeClr val="bg1"/>
                </a:solidFill>
              </a:rPr>
              <a:t>Senior Solutions Architect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@Techielass</a:t>
            </a:r>
          </a:p>
        </p:txBody>
      </p:sp>
    </p:spTree>
    <p:extLst>
      <p:ext uri="{BB962C8B-B14F-4D97-AF65-F5344CB8AC3E}">
        <p14:creationId xmlns:p14="http://schemas.microsoft.com/office/powerpoint/2010/main" val="198276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AD20EC-785A-40AA-913C-D5927E270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70137FF-7FA0-46F0-B58C-42C735695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38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B556E-3A53-42A3-B886-CFF0E544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GB" sz="3200" dirty="0"/>
              <a:t>What did we do?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05F09C-CE6A-462C-8410-A91249E238CB}"/>
              </a:ext>
            </a:extLst>
          </p:cNvPr>
          <p:cNvGrpSpPr/>
          <p:nvPr/>
        </p:nvGrpSpPr>
        <p:grpSpPr>
          <a:xfrm>
            <a:off x="423811" y="1491225"/>
            <a:ext cx="8507157" cy="750529"/>
            <a:chOff x="423811" y="1491225"/>
            <a:chExt cx="8507157" cy="7505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B1BF8C-3D6E-420E-8022-5B8C35D8C350}"/>
                </a:ext>
              </a:extLst>
            </p:cNvPr>
            <p:cNvGrpSpPr/>
            <p:nvPr/>
          </p:nvGrpSpPr>
          <p:grpSpPr>
            <a:xfrm>
              <a:off x="423811" y="1491225"/>
              <a:ext cx="821608" cy="750529"/>
              <a:chOff x="600792" y="1592826"/>
              <a:chExt cx="821608" cy="75052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A510BC8-E3DB-4B96-B70B-1545A3FAA630}"/>
                  </a:ext>
                </a:extLst>
              </p:cNvPr>
              <p:cNvSpPr/>
              <p:nvPr/>
            </p:nvSpPr>
            <p:spPr>
              <a:xfrm>
                <a:off x="600792" y="1592826"/>
                <a:ext cx="821608" cy="7505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Graphic 5" descr="Checkmark with solid fill">
                <a:extLst>
                  <a:ext uri="{FF2B5EF4-FFF2-40B4-BE49-F238E27FC236}">
                    <a16:creationId xmlns:a16="http://schemas.microsoft.com/office/drawing/2014/main" id="{0F0C3653-0D58-4A7F-AC2B-C7871870B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1089" y="1647927"/>
                <a:ext cx="652821" cy="652821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03C16-AB13-46F0-AF35-8901E046A201}"/>
                </a:ext>
              </a:extLst>
            </p:cNvPr>
            <p:cNvSpPr txBox="1"/>
            <p:nvPr/>
          </p:nvSpPr>
          <p:spPr>
            <a:xfrm>
              <a:off x="1484672" y="1635656"/>
              <a:ext cx="7446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Built out our Azure infrastructure with a runbook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0BE0B-6944-47E3-A6F8-13EF475FFB53}"/>
              </a:ext>
            </a:extLst>
          </p:cNvPr>
          <p:cNvGrpSpPr/>
          <p:nvPr/>
        </p:nvGrpSpPr>
        <p:grpSpPr>
          <a:xfrm>
            <a:off x="423811" y="3170903"/>
            <a:ext cx="8507157" cy="750529"/>
            <a:chOff x="423811" y="1491225"/>
            <a:chExt cx="8507157" cy="75052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25C2129-732D-487D-A7C6-184050C99BFF}"/>
                </a:ext>
              </a:extLst>
            </p:cNvPr>
            <p:cNvGrpSpPr/>
            <p:nvPr/>
          </p:nvGrpSpPr>
          <p:grpSpPr>
            <a:xfrm>
              <a:off x="423811" y="1491225"/>
              <a:ext cx="821608" cy="750529"/>
              <a:chOff x="600792" y="1592826"/>
              <a:chExt cx="821608" cy="75052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4C7000D-521C-4855-9821-E374EE5BD165}"/>
                  </a:ext>
                </a:extLst>
              </p:cNvPr>
              <p:cNvSpPr/>
              <p:nvPr/>
            </p:nvSpPr>
            <p:spPr>
              <a:xfrm>
                <a:off x="600792" y="1592826"/>
                <a:ext cx="821608" cy="7505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Graphic 14" descr="Checkmark with solid fill">
                <a:extLst>
                  <a:ext uri="{FF2B5EF4-FFF2-40B4-BE49-F238E27FC236}">
                    <a16:creationId xmlns:a16="http://schemas.microsoft.com/office/drawing/2014/main" id="{E14F4836-E937-44CA-BD93-19DC2C5D8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1089" y="1647927"/>
                <a:ext cx="652821" cy="652821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52FAAC-0B7C-4671-9C06-C8ECBAE342BA}"/>
                </a:ext>
              </a:extLst>
            </p:cNvPr>
            <p:cNvSpPr txBox="1"/>
            <p:nvPr/>
          </p:nvSpPr>
          <p:spPr>
            <a:xfrm>
              <a:off x="1484672" y="1635656"/>
              <a:ext cx="7446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Automated the deployment of the </a:t>
              </a:r>
              <a:r>
                <a:rPr lang="en-GB" sz="2400" dirty="0" err="1"/>
                <a:t>OctoPetShop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0543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99591-2231-46E1-9EA4-C18A49874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FE15D-86EE-4E15-9921-8A224B5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GB" sz="3200" dirty="0"/>
              <a:t>Build Server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42F34A-5E29-4091-A7C6-6B167FBE9C3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138E32C-BF17-4BE7-B76F-EAAD424EF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85" y="1743890"/>
            <a:ext cx="727723" cy="100486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DA6B685D-6C87-4854-9DAC-0088BFE27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14" y="1724559"/>
            <a:ext cx="1004864" cy="1004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D33F-C550-4B8C-AA67-7B8F5C96F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97" y="3222463"/>
            <a:ext cx="1295653" cy="129565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AE9214E-574C-4DF7-B020-A474D09D7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61" y="1836043"/>
            <a:ext cx="966201" cy="86651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F4E712E-8EF2-4CE8-B039-190A77E36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801" y="3387188"/>
            <a:ext cx="966201" cy="966201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D26B72BC-E124-4B5A-AE20-EC121F4CD1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497" y="1692417"/>
            <a:ext cx="1004864" cy="1004864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9D5200B9-D132-4E36-B82A-EEAF536597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655" y="3422718"/>
            <a:ext cx="895139" cy="8951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23AB54-1014-4BBB-BC54-9DDEFC76E201}"/>
              </a:ext>
            </a:extLst>
          </p:cNvPr>
          <p:cNvSpPr txBox="1"/>
          <p:nvPr/>
        </p:nvSpPr>
        <p:spPr>
          <a:xfrm>
            <a:off x="6732434" y="3538427"/>
            <a:ext cx="2561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+ more</a:t>
            </a:r>
          </a:p>
        </p:txBody>
      </p:sp>
    </p:spTree>
    <p:extLst>
      <p:ext uri="{BB962C8B-B14F-4D97-AF65-F5344CB8AC3E}">
        <p14:creationId xmlns:p14="http://schemas.microsoft.com/office/powerpoint/2010/main" val="241944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86A05-5E10-4FD2-92F1-DA41D06AA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8689"/>
            <a:ext cx="9144000" cy="572700"/>
          </a:xfrm>
        </p:spPr>
        <p:txBody>
          <a:bodyPr>
            <a:noAutofit/>
          </a:bodyPr>
          <a:lstStyle/>
          <a:p>
            <a:r>
              <a:rPr lang="en-GB" sz="4000" b="0" i="0" dirty="0">
                <a:solidFill>
                  <a:srgbClr val="11181D"/>
                </a:solidFill>
                <a:effectLst/>
                <a:latin typeface="+mj-lt"/>
              </a:rPr>
              <a:t>Why use separate </a:t>
            </a:r>
            <a:br>
              <a:rPr lang="en-GB" sz="4000" b="0" i="0" dirty="0">
                <a:solidFill>
                  <a:srgbClr val="11181D"/>
                </a:solidFill>
                <a:effectLst/>
                <a:latin typeface="+mj-lt"/>
              </a:rPr>
            </a:br>
            <a:r>
              <a:rPr lang="en-GB" sz="4000" b="0" i="0" dirty="0">
                <a:solidFill>
                  <a:srgbClr val="11181D"/>
                </a:solidFill>
                <a:effectLst/>
                <a:latin typeface="+mj-lt"/>
              </a:rPr>
              <a:t>CI and CD tools?</a:t>
            </a: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90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0E01F1-5C82-4FB8-9676-A24168FD2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Sample code - </a:t>
            </a:r>
            <a:r>
              <a:rPr lang="en-GB" sz="2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https://github.com/OctopusSamples/OctoPetShop</a:t>
            </a:r>
            <a:endParaRPr lang="en-GB" sz="2800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r>
              <a:rPr lang="en-GB" sz="2800" dirty="0"/>
              <a:t> </a:t>
            </a:r>
          </a:p>
          <a:p>
            <a:r>
              <a:rPr lang="en-GB" sz="2800" dirty="0">
                <a:solidFill>
                  <a:schemeClr val="tx1"/>
                </a:solidFill>
              </a:rPr>
              <a:t>Octopus Deploy Instance - </a:t>
            </a:r>
            <a:r>
              <a:rPr lang="en-GB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https://webinar.octopus.app/app#/Spaces-222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59EE2A-4AB8-4F1E-891C-3B64241B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GB" sz="3200" dirty="0"/>
              <a:t>Demo resources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1FBBD2-0AB5-44DF-8568-0A2270EFC87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38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2B0B8A-44D7-4D42-8E54-18391C809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48698"/>
            <a:ext cx="8520600" cy="342480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Users, Teams, Permissions</a:t>
            </a:r>
          </a:p>
          <a:p>
            <a:r>
              <a:rPr lang="en-GB" sz="2400" dirty="0">
                <a:solidFill>
                  <a:schemeClr val="tx1"/>
                </a:solidFill>
              </a:rPr>
              <a:t>Workers and Execution Containers</a:t>
            </a:r>
          </a:p>
          <a:p>
            <a:r>
              <a:rPr lang="en-GB" sz="2400" dirty="0">
                <a:solidFill>
                  <a:schemeClr val="tx1"/>
                </a:solidFill>
              </a:rPr>
              <a:t>Tenants</a:t>
            </a:r>
          </a:p>
          <a:p>
            <a:r>
              <a:rPr lang="en-GB" sz="2400" dirty="0">
                <a:solidFill>
                  <a:schemeClr val="tx1"/>
                </a:solidFill>
              </a:rPr>
              <a:t>Config as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4D0E5-E921-4742-AEF1-12D74E8D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GB" sz="3200" dirty="0"/>
              <a:t>What else can Octopus do?</a:t>
            </a:r>
          </a:p>
        </p:txBody>
      </p:sp>
    </p:spTree>
    <p:extLst>
      <p:ext uri="{BB962C8B-B14F-4D97-AF65-F5344CB8AC3E}">
        <p14:creationId xmlns:p14="http://schemas.microsoft.com/office/powerpoint/2010/main" val="155988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73366EB-2123-4816-97EA-761FC1C9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685" y="-134885"/>
            <a:ext cx="9896972" cy="527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916431-30CE-4778-9E39-C07D7572B74C}"/>
              </a:ext>
            </a:extLst>
          </p:cNvPr>
          <p:cNvSpPr txBox="1"/>
          <p:nvPr/>
        </p:nvSpPr>
        <p:spPr>
          <a:xfrm>
            <a:off x="1122415" y="4142969"/>
            <a:ext cx="7258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Microsoft MVPs = Free license </a:t>
            </a:r>
          </a:p>
          <a:p>
            <a:pPr algn="ctr"/>
            <a:r>
              <a:rPr lang="en-GB" sz="24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Reach out to MVP@octopus.com</a:t>
            </a:r>
          </a:p>
        </p:txBody>
      </p:sp>
    </p:spTree>
    <p:extLst>
      <p:ext uri="{BB962C8B-B14F-4D97-AF65-F5344CB8AC3E}">
        <p14:creationId xmlns:p14="http://schemas.microsoft.com/office/powerpoint/2010/main" val="342588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19E110A6-ACBD-41ED-BBDD-DD9E6E7D4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2" y="2069449"/>
            <a:ext cx="2630080" cy="2630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E57BC-7702-4E41-85BC-387776F456B1}"/>
              </a:ext>
            </a:extLst>
          </p:cNvPr>
          <p:cNvSpPr txBox="1"/>
          <p:nvPr/>
        </p:nvSpPr>
        <p:spPr>
          <a:xfrm>
            <a:off x="4465827" y="2623056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Sarah Lean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bg1"/>
                </a:solidFill>
              </a:rPr>
              <a:t>Senior Solutions Architect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bg1"/>
                </a:solidFill>
              </a:rPr>
              <a:t>@Techielass 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bg1"/>
                </a:solidFill>
              </a:rPr>
              <a:t>www.techielass.com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A83F0-0EED-4051-B077-4497862AF3FA}"/>
              </a:ext>
            </a:extLst>
          </p:cNvPr>
          <p:cNvSpPr txBox="1"/>
          <p:nvPr/>
        </p:nvSpPr>
        <p:spPr>
          <a:xfrm>
            <a:off x="781140" y="586238"/>
            <a:ext cx="75817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Thank you!</a:t>
            </a: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Resources: </a:t>
            </a:r>
            <a:r>
              <a:rPr lang="en-GB" sz="2800" b="0" i="0" u="sng" dirty="0">
                <a:solidFill>
                  <a:schemeClr val="bg1"/>
                </a:solidFill>
                <a:effectLst/>
                <a:latin typeface="ui-monospace"/>
              </a:rPr>
              <a:t>https://g.octopushq.com/DDOG</a:t>
            </a:r>
            <a:endParaRPr lang="en-GB" sz="2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2B7ED7-927A-4A70-B1B1-EB55FE1FEF85}"/>
              </a:ext>
            </a:extLst>
          </p:cNvPr>
          <p:cNvSpPr txBox="1"/>
          <p:nvPr/>
        </p:nvSpPr>
        <p:spPr>
          <a:xfrm>
            <a:off x="0" y="78512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i="0" dirty="0">
                <a:solidFill>
                  <a:srgbClr val="1118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build infrastructure using Octopus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3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2B7ED7-927A-4A70-B1B1-EB55FE1FEF85}"/>
              </a:ext>
            </a:extLst>
          </p:cNvPr>
          <p:cNvSpPr txBox="1"/>
          <p:nvPr/>
        </p:nvSpPr>
        <p:spPr>
          <a:xfrm>
            <a:off x="0" y="78512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i="0" dirty="0">
                <a:solidFill>
                  <a:srgbClr val="1118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build infrastructure using Octopus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DF610-9A67-40DE-AF47-A13867DC9E84}"/>
              </a:ext>
            </a:extLst>
          </p:cNvPr>
          <p:cNvSpPr txBox="1"/>
          <p:nvPr/>
        </p:nvSpPr>
        <p:spPr>
          <a:xfrm>
            <a:off x="0" y="2535667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i="0" dirty="0">
                <a:solidFill>
                  <a:srgbClr val="1118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 an existing application and automate the deployment to Microsoft Azure</a:t>
            </a:r>
            <a:endParaRPr lang="en-GB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EECD9E-77D8-49C4-A5F2-6E2757E155A8}"/>
              </a:ext>
            </a:extLst>
          </p:cNvPr>
          <p:cNvSpPr/>
          <p:nvPr/>
        </p:nvSpPr>
        <p:spPr>
          <a:xfrm>
            <a:off x="809817" y="717793"/>
            <a:ext cx="7803536" cy="88818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30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96E0-7C39-4CCD-B220-501DD3786D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51492" y="435334"/>
            <a:ext cx="3501193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am I?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99916" cy="2661397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0" y="2881640"/>
            <a:ext cx="2490867" cy="2261859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5897" y="1872501"/>
            <a:ext cx="2338578" cy="233857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hild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05E91B4B-2B94-4D68-AECF-10FD9104B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39" r="-4" b="10809"/>
          <a:stretch/>
        </p:blipFill>
        <p:spPr>
          <a:xfrm>
            <a:off x="2669341" y="1995945"/>
            <a:ext cx="2091690" cy="209169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030" name="Picture 6" descr="Image may contain: 1 person">
            <a:extLst>
              <a:ext uri="{FF2B5EF4-FFF2-40B4-BE49-F238E27FC236}">
                <a16:creationId xmlns:a16="http://schemas.microsoft.com/office/drawing/2014/main" id="{F5BAE883-7C4A-4F30-A205-493C781A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2975959" cy="253745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may contain: Sarah Lean, smiling, indoor">
            <a:extLst>
              <a:ext uri="{FF2B5EF4-FFF2-40B4-BE49-F238E27FC236}">
                <a16:creationId xmlns:a16="http://schemas.microsoft.com/office/drawing/2014/main" id="{BC44A031-FA62-4315-8F16-277D02C91B2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8" y="3005445"/>
            <a:ext cx="2366304" cy="2138061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34FC2-03A0-4D5B-8196-8BC4D383424B}"/>
              </a:ext>
            </a:extLst>
          </p:cNvPr>
          <p:cNvSpPr txBox="1"/>
          <p:nvPr/>
        </p:nvSpPr>
        <p:spPr>
          <a:xfrm>
            <a:off x="4797350" y="2158320"/>
            <a:ext cx="4259977" cy="2386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Blog at </a:t>
            </a:r>
            <a:r>
              <a:rPr lang="en-US" sz="16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www.techielass.com</a:t>
            </a:r>
          </a:p>
          <a:p>
            <a:pPr marL="342900" indent="-2286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@Techielass</a:t>
            </a:r>
          </a:p>
          <a:p>
            <a:pPr marL="342900" indent="-2286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Founder of the Glasgow Azure User Group</a:t>
            </a:r>
          </a:p>
          <a:p>
            <a:pPr marL="342900" indent="-2286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STEM Ambassador</a:t>
            </a:r>
          </a:p>
          <a:p>
            <a:pPr marL="342900" indent="-2286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17+ years in the IT industry</a:t>
            </a:r>
          </a:p>
          <a:p>
            <a:pPr marL="342900" indent="-2286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Pro</a:t>
            </a:r>
          </a:p>
          <a:p>
            <a:pPr marL="342900" indent="-2286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17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AB8EB4-0FE3-4BA2-BFB0-E54CB03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400" indent="0">
              <a:buNone/>
            </a:pPr>
            <a:r>
              <a:rPr lang="en-GB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n-GB" sz="32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DevOps</a:t>
            </a:r>
            <a:r>
              <a:rPr lang="en-GB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is the union of people, process, and products to enable continuous delivery of value to our end users.” – </a:t>
            </a:r>
            <a:r>
              <a:rPr lang="en-GB" sz="32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Donovan Brown</a:t>
            </a:r>
            <a:r>
              <a:rPr lang="en-GB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22C7A-780D-4C3C-94C0-F041AFC11A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960A0E-9352-4212-A80F-345F47C0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90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+mj-lt"/>
              </a:rPr>
              <a:t>CI/CD Pipeline</a:t>
            </a:r>
            <a:endParaRPr sz="3200" dirty="0"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68DA29-F906-47CF-85C5-53639B6209F6}"/>
              </a:ext>
            </a:extLst>
          </p:cNvPr>
          <p:cNvCxnSpPr/>
          <p:nvPr/>
        </p:nvCxnSpPr>
        <p:spPr>
          <a:xfrm>
            <a:off x="154489" y="3041151"/>
            <a:ext cx="87223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533AE8-9426-4381-BF0F-CD6A3095F609}"/>
              </a:ext>
            </a:extLst>
          </p:cNvPr>
          <p:cNvGrpSpPr/>
          <p:nvPr/>
        </p:nvGrpSpPr>
        <p:grpSpPr>
          <a:xfrm>
            <a:off x="154489" y="2043915"/>
            <a:ext cx="1232898" cy="1684364"/>
            <a:chOff x="154489" y="2043915"/>
            <a:chExt cx="1232898" cy="16843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F072B-3AF9-4A5B-B2F8-3C2A8573FB9D}"/>
                </a:ext>
              </a:extLst>
            </p:cNvPr>
            <p:cNvSpPr txBox="1"/>
            <p:nvPr/>
          </p:nvSpPr>
          <p:spPr>
            <a:xfrm>
              <a:off x="154489" y="3205059"/>
              <a:ext cx="1232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Commit change</a:t>
              </a:r>
            </a:p>
          </p:txBody>
        </p:sp>
        <p:pic>
          <p:nvPicPr>
            <p:cNvPr id="16" name="Graphic 15" descr="Packing Box Open with solid fill">
              <a:extLst>
                <a:ext uri="{FF2B5EF4-FFF2-40B4-BE49-F238E27FC236}">
                  <a16:creationId xmlns:a16="http://schemas.microsoft.com/office/drawing/2014/main" id="{77FA952D-80C3-46A2-B3F8-A01B3D60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3504" y="2043915"/>
              <a:ext cx="774869" cy="774869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B85F8E-E0C7-40FE-9DE6-F5917CCC40C2}"/>
                </a:ext>
              </a:extLst>
            </p:cNvPr>
            <p:cNvSpPr/>
            <p:nvPr/>
          </p:nvSpPr>
          <p:spPr>
            <a:xfrm flipV="1">
              <a:off x="698603" y="2971800"/>
              <a:ext cx="144670" cy="138702"/>
            </a:xfrm>
            <a:prstGeom prst="ellipse">
              <a:avLst/>
            </a:prstGeom>
            <a:ln>
              <a:solidFill>
                <a:srgbClr val="0D8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231D39-6E30-46FE-BD6C-6FFCEE2D771F}"/>
              </a:ext>
            </a:extLst>
          </p:cNvPr>
          <p:cNvGrpSpPr/>
          <p:nvPr/>
        </p:nvGrpSpPr>
        <p:grpSpPr>
          <a:xfrm>
            <a:off x="1274411" y="2043915"/>
            <a:ext cx="1232898" cy="1694514"/>
            <a:chOff x="1274411" y="2043915"/>
            <a:chExt cx="1232898" cy="1694514"/>
          </a:xfrm>
        </p:grpSpPr>
        <p:pic>
          <p:nvPicPr>
            <p:cNvPr id="5" name="Graphic 4" descr="Circles with arrows with solid fill">
              <a:extLst>
                <a:ext uri="{FF2B5EF4-FFF2-40B4-BE49-F238E27FC236}">
                  <a16:creationId xmlns:a16="http://schemas.microsoft.com/office/drawing/2014/main" id="{5B9E3F52-7D14-4BD6-9BE5-C504B22E8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64067" y="2043915"/>
              <a:ext cx="853586" cy="853586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342C712-93C2-45E9-8B38-976883A9E8F6}"/>
                </a:ext>
              </a:extLst>
            </p:cNvPr>
            <p:cNvSpPr/>
            <p:nvPr/>
          </p:nvSpPr>
          <p:spPr>
            <a:xfrm flipV="1">
              <a:off x="1818525" y="2974493"/>
              <a:ext cx="144670" cy="138702"/>
            </a:xfrm>
            <a:prstGeom prst="ellipse">
              <a:avLst/>
            </a:prstGeom>
            <a:ln>
              <a:solidFill>
                <a:srgbClr val="0D8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DE02C3-927F-455C-AEE6-255D1C6FEBCD}"/>
                </a:ext>
              </a:extLst>
            </p:cNvPr>
            <p:cNvSpPr txBox="1"/>
            <p:nvPr/>
          </p:nvSpPr>
          <p:spPr>
            <a:xfrm>
              <a:off x="1274411" y="3215209"/>
              <a:ext cx="1232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Trigger </a:t>
              </a:r>
            </a:p>
            <a:p>
              <a:pPr algn="ctr"/>
              <a:r>
                <a:rPr lang="en-GB" dirty="0"/>
                <a:t>build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8645B0-895C-4376-9CD5-80E6581F25D9}"/>
              </a:ext>
            </a:extLst>
          </p:cNvPr>
          <p:cNvGrpSpPr/>
          <p:nvPr/>
        </p:nvGrpSpPr>
        <p:grpSpPr>
          <a:xfrm>
            <a:off x="2378882" y="2031714"/>
            <a:ext cx="1232898" cy="1501422"/>
            <a:chOff x="2375898" y="2031714"/>
            <a:chExt cx="1232898" cy="1501422"/>
          </a:xfrm>
        </p:grpSpPr>
        <p:pic>
          <p:nvPicPr>
            <p:cNvPr id="7" name="Graphic 6" descr="Crane with solid fill">
              <a:extLst>
                <a:ext uri="{FF2B5EF4-FFF2-40B4-BE49-F238E27FC236}">
                  <a16:creationId xmlns:a16="http://schemas.microsoft.com/office/drawing/2014/main" id="{CDCA5817-F98B-4F68-AE6C-1BC066CD5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77248" y="2031714"/>
              <a:ext cx="774869" cy="774869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39D5F-EA25-489B-8F41-0263ED738E06}"/>
                </a:ext>
              </a:extLst>
            </p:cNvPr>
            <p:cNvSpPr/>
            <p:nvPr/>
          </p:nvSpPr>
          <p:spPr>
            <a:xfrm flipV="1">
              <a:off x="2920012" y="2971800"/>
              <a:ext cx="144670" cy="138702"/>
            </a:xfrm>
            <a:prstGeom prst="ellipse">
              <a:avLst/>
            </a:prstGeom>
            <a:ln>
              <a:solidFill>
                <a:srgbClr val="0D8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A1D701-ECA9-47E6-892F-9F2764DB6150}"/>
                </a:ext>
              </a:extLst>
            </p:cNvPr>
            <p:cNvSpPr txBox="1"/>
            <p:nvPr/>
          </p:nvSpPr>
          <p:spPr>
            <a:xfrm>
              <a:off x="2375898" y="3225359"/>
              <a:ext cx="123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Build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E5C6A8-269B-450C-902B-0A9405756EA6}"/>
              </a:ext>
            </a:extLst>
          </p:cNvPr>
          <p:cNvGrpSpPr/>
          <p:nvPr/>
        </p:nvGrpSpPr>
        <p:grpSpPr>
          <a:xfrm>
            <a:off x="3495820" y="2069290"/>
            <a:ext cx="1232898" cy="1683184"/>
            <a:chOff x="3495820" y="2069290"/>
            <a:chExt cx="1232898" cy="168318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18E6F51-B081-4C05-8E23-28420A29CA8B}"/>
                </a:ext>
              </a:extLst>
            </p:cNvPr>
            <p:cNvSpPr/>
            <p:nvPr/>
          </p:nvSpPr>
          <p:spPr>
            <a:xfrm flipV="1">
              <a:off x="4033966" y="2965114"/>
              <a:ext cx="144670" cy="1387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 descr="Send with solid fill">
              <a:extLst>
                <a:ext uri="{FF2B5EF4-FFF2-40B4-BE49-F238E27FC236}">
                  <a16:creationId xmlns:a16="http://schemas.microsoft.com/office/drawing/2014/main" id="{8E1F44BE-DA38-40E0-8589-7E08178B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03910" y="2069290"/>
              <a:ext cx="804783" cy="804783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D397371-6C46-4AEF-A51A-E33F2818F6CB}"/>
                </a:ext>
              </a:extLst>
            </p:cNvPr>
            <p:cNvSpPr/>
            <p:nvPr/>
          </p:nvSpPr>
          <p:spPr>
            <a:xfrm flipV="1">
              <a:off x="4033966" y="2971800"/>
              <a:ext cx="144670" cy="138702"/>
            </a:xfrm>
            <a:prstGeom prst="ellipse">
              <a:avLst/>
            </a:prstGeom>
            <a:ln>
              <a:solidFill>
                <a:srgbClr val="0D8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96B578-4C3D-4E4E-BCE6-D664AEE3D6FD}"/>
                </a:ext>
              </a:extLst>
            </p:cNvPr>
            <p:cNvSpPr txBox="1"/>
            <p:nvPr/>
          </p:nvSpPr>
          <p:spPr>
            <a:xfrm>
              <a:off x="3495820" y="3229254"/>
              <a:ext cx="1232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Notify</a:t>
              </a:r>
            </a:p>
            <a:p>
              <a:pPr algn="ctr"/>
              <a:r>
                <a:rPr lang="en-GB" dirty="0"/>
                <a:t>outcome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F4218E-421B-4AC0-B3A0-88FB0C3405B3}"/>
              </a:ext>
            </a:extLst>
          </p:cNvPr>
          <p:cNvGrpSpPr/>
          <p:nvPr/>
        </p:nvGrpSpPr>
        <p:grpSpPr>
          <a:xfrm>
            <a:off x="4557004" y="2013508"/>
            <a:ext cx="1232898" cy="1523523"/>
            <a:chOff x="4557004" y="2013508"/>
            <a:chExt cx="1232898" cy="1523523"/>
          </a:xfrm>
        </p:grpSpPr>
        <p:pic>
          <p:nvPicPr>
            <p:cNvPr id="11" name="Graphic 10" descr="Clipboard Partially Crossed with solid fill">
              <a:extLst>
                <a:ext uri="{FF2B5EF4-FFF2-40B4-BE49-F238E27FC236}">
                  <a16:creationId xmlns:a16="http://schemas.microsoft.com/office/drawing/2014/main" id="{1005BB40-99BA-4531-B7E9-E2CD32AF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60486" y="2013508"/>
              <a:ext cx="853586" cy="85358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C09BBE3-0193-4BA5-BB3E-B9FD6AB8F53B}"/>
                </a:ext>
              </a:extLst>
            </p:cNvPr>
            <p:cNvSpPr/>
            <p:nvPr/>
          </p:nvSpPr>
          <p:spPr>
            <a:xfrm flipV="1">
              <a:off x="5075585" y="2971800"/>
              <a:ext cx="144670" cy="138702"/>
            </a:xfrm>
            <a:prstGeom prst="ellipse">
              <a:avLst/>
            </a:prstGeom>
            <a:ln>
              <a:solidFill>
                <a:srgbClr val="0D8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862A10-D645-4237-ABCE-FD999CA9BCF9}"/>
                </a:ext>
              </a:extLst>
            </p:cNvPr>
            <p:cNvSpPr txBox="1"/>
            <p:nvPr/>
          </p:nvSpPr>
          <p:spPr>
            <a:xfrm>
              <a:off x="4557004" y="3229254"/>
              <a:ext cx="123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FD75A4-3A72-4165-8A7F-3B6436889D44}"/>
              </a:ext>
            </a:extLst>
          </p:cNvPr>
          <p:cNvGrpSpPr/>
          <p:nvPr/>
        </p:nvGrpSpPr>
        <p:grpSpPr>
          <a:xfrm>
            <a:off x="5573090" y="2069290"/>
            <a:ext cx="1232898" cy="1667773"/>
            <a:chOff x="5573090" y="2069290"/>
            <a:chExt cx="1232898" cy="1667773"/>
          </a:xfrm>
        </p:grpSpPr>
        <p:pic>
          <p:nvPicPr>
            <p:cNvPr id="14" name="Graphic 13" descr="Send with solid fill">
              <a:extLst>
                <a:ext uri="{FF2B5EF4-FFF2-40B4-BE49-F238E27FC236}">
                  <a16:creationId xmlns:a16="http://schemas.microsoft.com/office/drawing/2014/main" id="{5B63EDD8-2C4E-448E-9208-7E8ADA8F7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17062" y="2069290"/>
              <a:ext cx="804783" cy="804783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183A4EA-B7B6-4E99-949F-45982FB6D1CE}"/>
                </a:ext>
              </a:extLst>
            </p:cNvPr>
            <p:cNvSpPr/>
            <p:nvPr/>
          </p:nvSpPr>
          <p:spPr>
            <a:xfrm flipV="1">
              <a:off x="6117204" y="2979630"/>
              <a:ext cx="144670" cy="138702"/>
            </a:xfrm>
            <a:prstGeom prst="ellipse">
              <a:avLst/>
            </a:prstGeom>
            <a:ln>
              <a:solidFill>
                <a:srgbClr val="0D8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9C19EE-029C-4133-ACDA-87BA59133A60}"/>
                </a:ext>
              </a:extLst>
            </p:cNvPr>
            <p:cNvSpPr txBox="1"/>
            <p:nvPr/>
          </p:nvSpPr>
          <p:spPr>
            <a:xfrm>
              <a:off x="5573090" y="3213843"/>
              <a:ext cx="1232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Notify</a:t>
              </a:r>
            </a:p>
            <a:p>
              <a:pPr algn="ctr"/>
              <a:r>
                <a:rPr lang="en-GB" dirty="0"/>
                <a:t>outcome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95B5BF-AE04-49EA-852C-2516400909D7}"/>
              </a:ext>
            </a:extLst>
          </p:cNvPr>
          <p:cNvGrpSpPr/>
          <p:nvPr/>
        </p:nvGrpSpPr>
        <p:grpSpPr>
          <a:xfrm>
            <a:off x="6626417" y="2013508"/>
            <a:ext cx="1232898" cy="1950515"/>
            <a:chOff x="6626417" y="2013508"/>
            <a:chExt cx="1232898" cy="1950515"/>
          </a:xfrm>
        </p:grpSpPr>
        <p:pic>
          <p:nvPicPr>
            <p:cNvPr id="4" name="Graphic 3" descr="Box trolley with solid fill">
              <a:extLst>
                <a:ext uri="{FF2B5EF4-FFF2-40B4-BE49-F238E27FC236}">
                  <a16:creationId xmlns:a16="http://schemas.microsoft.com/office/drawing/2014/main" id="{82DF4B16-4391-46B5-94AA-FA26E91FD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74145" y="2013508"/>
              <a:ext cx="792772" cy="792772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4AE3041-0905-495D-B76E-218C2489670A}"/>
                </a:ext>
              </a:extLst>
            </p:cNvPr>
            <p:cNvSpPr/>
            <p:nvPr/>
          </p:nvSpPr>
          <p:spPr>
            <a:xfrm flipV="1">
              <a:off x="7170531" y="2965114"/>
              <a:ext cx="144670" cy="138702"/>
            </a:xfrm>
            <a:prstGeom prst="ellipse">
              <a:avLst/>
            </a:prstGeom>
            <a:ln>
              <a:solidFill>
                <a:srgbClr val="0D8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33BDD7-2805-4B7A-87EC-5F6872E7EB40}"/>
                </a:ext>
              </a:extLst>
            </p:cNvPr>
            <p:cNvSpPr txBox="1"/>
            <p:nvPr/>
          </p:nvSpPr>
          <p:spPr>
            <a:xfrm>
              <a:off x="6626417" y="3225359"/>
              <a:ext cx="12328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Deliver build to environment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6B1FF0-E083-491E-9E7C-DA1715370CEB}"/>
              </a:ext>
            </a:extLst>
          </p:cNvPr>
          <p:cNvGrpSpPr/>
          <p:nvPr/>
        </p:nvGrpSpPr>
        <p:grpSpPr>
          <a:xfrm>
            <a:off x="7679744" y="2096039"/>
            <a:ext cx="1232898" cy="1437097"/>
            <a:chOff x="7679744" y="2096039"/>
            <a:chExt cx="1232898" cy="1437097"/>
          </a:xfrm>
        </p:grpSpPr>
        <p:pic>
          <p:nvPicPr>
            <p:cNvPr id="13" name="Graphic 12" descr="Rocket with solid fill">
              <a:extLst>
                <a:ext uri="{FF2B5EF4-FFF2-40B4-BE49-F238E27FC236}">
                  <a16:creationId xmlns:a16="http://schemas.microsoft.com/office/drawing/2014/main" id="{4D9F9589-0218-46C2-AFC4-40FB2D066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30214" y="2096039"/>
              <a:ext cx="740648" cy="740648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FFABF17-ED01-4C86-B08D-EFE5A486D82C}"/>
                </a:ext>
              </a:extLst>
            </p:cNvPr>
            <p:cNvSpPr/>
            <p:nvPr/>
          </p:nvSpPr>
          <p:spPr>
            <a:xfrm flipV="1">
              <a:off x="8200442" y="2975201"/>
              <a:ext cx="144670" cy="138702"/>
            </a:xfrm>
            <a:prstGeom prst="ellipse">
              <a:avLst/>
            </a:prstGeom>
            <a:ln>
              <a:solidFill>
                <a:srgbClr val="0D8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6F44A-2471-479F-A165-4EDD88B45C16}"/>
                </a:ext>
              </a:extLst>
            </p:cNvPr>
            <p:cNvSpPr txBox="1"/>
            <p:nvPr/>
          </p:nvSpPr>
          <p:spPr>
            <a:xfrm>
              <a:off x="7679744" y="3225359"/>
              <a:ext cx="123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Deploy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1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body" idx="1"/>
          </p:nvPr>
        </p:nvSpPr>
        <p:spPr>
          <a:xfrm>
            <a:off x="311700" y="1447175"/>
            <a:ext cx="8520600" cy="3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</a:rPr>
              <a:t>DevOps tool helps you automate your processes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</a:rPr>
              <a:t>Release Management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</a:rPr>
              <a:t>Deployment Automation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</a:rPr>
              <a:t>Operations Runbooks</a:t>
            </a:r>
          </a:p>
        </p:txBody>
      </p:sp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+mj-lt"/>
              </a:rPr>
              <a:t>What is </a:t>
            </a:r>
            <a:r>
              <a:rPr lang="en" sz="3200" dirty="0">
                <a:latin typeface="+mj-lt"/>
                <a:cs typeface="Calibri" panose="020F0502020204030204" pitchFamily="34" charset="0"/>
              </a:rPr>
              <a:t>Octopus</a:t>
            </a:r>
            <a:r>
              <a:rPr lang="en" sz="3200" dirty="0">
                <a:latin typeface="+mj-lt"/>
              </a:rPr>
              <a:t> Deploy?</a:t>
            </a:r>
            <a:endParaRPr sz="32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+mj-lt"/>
              </a:rPr>
              <a:t>Running Octopus Deploy</a:t>
            </a:r>
            <a:endParaRPr sz="3200" dirty="0"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C8E5E5-FE43-4E76-B59F-8E5E427A1461}"/>
              </a:ext>
            </a:extLst>
          </p:cNvPr>
          <p:cNvGrpSpPr/>
          <p:nvPr/>
        </p:nvGrpSpPr>
        <p:grpSpPr>
          <a:xfrm>
            <a:off x="1294579" y="1651818"/>
            <a:ext cx="2490839" cy="2179185"/>
            <a:chOff x="684980" y="1651818"/>
            <a:chExt cx="2490839" cy="2179185"/>
          </a:xfrm>
        </p:grpSpPr>
        <p:pic>
          <p:nvPicPr>
            <p:cNvPr id="4" name="Picture 3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CE043C42-F10D-452B-A29A-CB270F3E2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007" y="1651818"/>
              <a:ext cx="1610477" cy="21441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5D6725-3A2B-43FE-B127-9C8035B4E6C3}"/>
                </a:ext>
              </a:extLst>
            </p:cNvPr>
            <p:cNvSpPr txBox="1"/>
            <p:nvPr/>
          </p:nvSpPr>
          <p:spPr>
            <a:xfrm>
              <a:off x="684980" y="3523226"/>
              <a:ext cx="24908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Self hosted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6881C9-6C8E-4877-AC03-D2785681B50A}"/>
              </a:ext>
            </a:extLst>
          </p:cNvPr>
          <p:cNvGrpSpPr/>
          <p:nvPr/>
        </p:nvGrpSpPr>
        <p:grpSpPr>
          <a:xfrm>
            <a:off x="4811469" y="2134693"/>
            <a:ext cx="2690328" cy="1696310"/>
            <a:chOff x="4811469" y="2134693"/>
            <a:chExt cx="2690328" cy="1696310"/>
          </a:xfrm>
        </p:grpSpPr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8FFD63F0-D701-4D81-A661-66C1F196CF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0725049"/>
                </p:ext>
              </p:extLst>
            </p:nvPr>
          </p:nvGraphicFramePr>
          <p:xfrm>
            <a:off x="4811469" y="2134693"/>
            <a:ext cx="2690328" cy="1306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r:id="rId5" imgW="3555360" imgH="1726920" progId="">
                    <p:embed/>
                  </p:oleObj>
                </mc:Choice>
                <mc:Fallback>
                  <p:oleObj r:id="rId5" imgW="3555360" imgH="1726920" progId="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8FFD63F0-D701-4D81-A661-66C1F196CFC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811469" y="2134693"/>
                          <a:ext cx="2690328" cy="13067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A014B5-7C41-4813-A7B0-EF322AA85919}"/>
                </a:ext>
              </a:extLst>
            </p:cNvPr>
            <p:cNvSpPr txBox="1"/>
            <p:nvPr/>
          </p:nvSpPr>
          <p:spPr>
            <a:xfrm>
              <a:off x="4983317" y="3523226"/>
              <a:ext cx="2346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Octopus Deploy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990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CCCC6-F977-4BB4-AA83-9039DB01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06" y="1525522"/>
            <a:ext cx="8520600" cy="3424800"/>
          </a:xfrm>
        </p:spPr>
        <p:txBody>
          <a:bodyPr>
            <a:normAutofit/>
          </a:bodyPr>
          <a:lstStyle/>
          <a:p>
            <a:r>
              <a:rPr lang="en-GB" sz="2400" b="0" i="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.NET Core solution:</a:t>
            </a:r>
            <a:endParaRPr lang="en-GB" sz="24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lvl="1"/>
            <a:r>
              <a:rPr lang="en-GB" sz="2400" b="0" i="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Web front end</a:t>
            </a:r>
          </a:p>
          <a:p>
            <a:pPr lvl="1"/>
            <a:r>
              <a:rPr lang="en-GB" sz="2400" b="0" i="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Product Service</a:t>
            </a:r>
          </a:p>
          <a:p>
            <a:pPr lvl="1"/>
            <a:r>
              <a:rPr lang="en-GB" sz="2400" b="0" i="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Shopping Cart Service</a:t>
            </a:r>
          </a:p>
          <a:p>
            <a:pPr lvl="1"/>
            <a:r>
              <a:rPr lang="en-GB" sz="24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Database</a:t>
            </a:r>
            <a:endParaRPr lang="en-GB" sz="2400" b="0" i="0" dirty="0">
              <a:solidFill>
                <a:schemeClr val="tx1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endParaRPr lang="en-GB" sz="24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402995-69EF-45C2-A324-0125E127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GB" sz="3200" dirty="0" err="1"/>
              <a:t>OctoPetShop</a:t>
            </a:r>
            <a:endParaRPr lang="en-GB" sz="3200" dirty="0"/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A6AAEEB-1065-412F-99D4-6D76D15C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986" y="360517"/>
            <a:ext cx="2168320" cy="21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7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242A31"/>
      </a:dk1>
      <a:lt1>
        <a:srgbClr val="FFFFFF"/>
      </a:lt1>
      <a:dk2>
        <a:srgbClr val="748494"/>
      </a:dk2>
      <a:lt2>
        <a:srgbClr val="F9FAFA"/>
      </a:lt2>
      <a:accent1>
        <a:srgbClr val="0D80D8"/>
      </a:accent1>
      <a:accent2>
        <a:srgbClr val="00B065"/>
      </a:accent2>
      <a:accent3>
        <a:srgbClr val="416F91"/>
      </a:accent3>
      <a:accent4>
        <a:srgbClr val="FC8431"/>
      </a:accent4>
      <a:accent5>
        <a:srgbClr val="9C6ADE"/>
      </a:accent5>
      <a:accent6>
        <a:srgbClr val="FAD153"/>
      </a:accent6>
      <a:hlink>
        <a:srgbClr val="005F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Azure Dev">
      <a:dk1>
        <a:srgbClr val="007EBA"/>
      </a:dk1>
      <a:lt1>
        <a:srgbClr val="FFFFFF"/>
      </a:lt1>
      <a:dk2>
        <a:srgbClr val="44546A"/>
      </a:dk2>
      <a:lt2>
        <a:srgbClr val="E3E4E3"/>
      </a:lt2>
      <a:accent1>
        <a:srgbClr val="4C4D4C"/>
      </a:accent1>
      <a:accent2>
        <a:srgbClr val="00A3DA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On-screen Show (16:9)</PresentationFormat>
  <Paragraphs>78</Paragraphs>
  <Slides>17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Roboto Medium</vt:lpstr>
      <vt:lpstr>Arial</vt:lpstr>
      <vt:lpstr>Segoe UI Semilight</vt:lpstr>
      <vt:lpstr>ui-monospace</vt:lpstr>
      <vt:lpstr>Source Sans Pro</vt:lpstr>
      <vt:lpstr>Wingdings</vt:lpstr>
      <vt:lpstr>Calibri</vt:lpstr>
      <vt:lpstr>Calibri Light</vt:lpstr>
      <vt:lpstr>Segoe UI</vt:lpstr>
      <vt:lpstr>Roboto</vt:lpstr>
      <vt:lpstr>Arial</vt:lpstr>
      <vt:lpstr>Segoe UI Semibold</vt:lpstr>
      <vt:lpstr>Simple Light</vt:lpstr>
      <vt:lpstr>Simple Light</vt:lpstr>
      <vt:lpstr>4_Office Theme</vt:lpstr>
      <vt:lpstr>Getting Started with Octopus Deploy</vt:lpstr>
      <vt:lpstr>PowerPoint Presentation</vt:lpstr>
      <vt:lpstr>PowerPoint Presentation</vt:lpstr>
      <vt:lpstr>Who am I?</vt:lpstr>
      <vt:lpstr>PowerPoint Presentation</vt:lpstr>
      <vt:lpstr>CI/CD Pipeline</vt:lpstr>
      <vt:lpstr>What is Octopus Deploy?</vt:lpstr>
      <vt:lpstr>Running Octopus Deploy</vt:lpstr>
      <vt:lpstr>OctoPetShop</vt:lpstr>
      <vt:lpstr>DEMO</vt:lpstr>
      <vt:lpstr>What did we do?</vt:lpstr>
      <vt:lpstr>Build Server Integration</vt:lpstr>
      <vt:lpstr>Why use separate  CI and CD tools?</vt:lpstr>
      <vt:lpstr>Demo resources</vt:lpstr>
      <vt:lpstr>What else can Octopus do?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2022-02-15T15:51:11Z</dcterms:modified>
</cp:coreProperties>
</file>